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576" r:id="rId3"/>
    <p:sldId id="555" r:id="rId4"/>
    <p:sldId id="547" r:id="rId5"/>
    <p:sldId id="561" r:id="rId6"/>
    <p:sldId id="571" r:id="rId7"/>
    <p:sldId id="574" r:id="rId8"/>
    <p:sldId id="577" r:id="rId9"/>
    <p:sldId id="55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redondo, Alice L." initials="AAL" lastIdx="1" clrIdx="0">
    <p:extLst>
      <p:ext uri="{19B8F6BF-5375-455C-9EA6-DF929625EA0E}">
        <p15:presenceInfo xmlns:p15="http://schemas.microsoft.com/office/powerpoint/2012/main" userId="S-1-5-21-2000478354-261478967-682003330-136762" providerId="AD"/>
      </p:ext>
    </p:extLst>
  </p:cmAuthor>
  <p:cmAuthor id="2" name="Swink, Douglas E." initials="SDE" lastIdx="1" clrIdx="1">
    <p:extLst>
      <p:ext uri="{19B8F6BF-5375-455C-9EA6-DF929625EA0E}">
        <p15:presenceInfo xmlns:p15="http://schemas.microsoft.com/office/powerpoint/2012/main" userId="S::swinkd@umsystem.edu::798b9aa8-93c9-43d4-a77a-80b96f73d5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73" autoAdjust="0"/>
    <p:restoredTop sz="90068" autoAdjust="0"/>
  </p:normalViewPr>
  <p:slideViewPr>
    <p:cSldViewPr snapToGrid="0" snapToObjects="1">
      <p:cViewPr varScale="1">
        <p:scale>
          <a:sx n="115" d="100"/>
          <a:sy n="115" d="100"/>
        </p:scale>
        <p:origin x="1544" y="1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22972-6CB6-4336-BE03-298DD71E7A03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74F72-C01B-42FD-AC9C-C299D22EE7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21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74F72-C01B-42FD-AC9C-C299D22EE76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443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2056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44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359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24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873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229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507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E74F72-C01B-42FD-AC9C-C299D22EE7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246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7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0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2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4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2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9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81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5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64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86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F9F75-4EB8-0F42-8C88-02A59BC1D142}" type="datetimeFigureOut">
              <a:rPr lang="en-US" smtClean="0"/>
              <a:t>5/7/24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3677-205D-2948-BFA8-49004B1677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ac.colostate.edu/docs/books/boyer2030/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9C0EB-6A06-471E-8F00-E438863FE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3263" y="2337365"/>
            <a:ext cx="9669101" cy="1495406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53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Student Success: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Collaborating with Faculty</a:t>
            </a:r>
            <a:b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br>
              <a:rPr lang="en-US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Kristi Holsinger, Ph.D.</a:t>
            </a:r>
            <a:br>
              <a:rPr lang="en-US" sz="2200" dirty="0">
                <a:solidFill>
                  <a:srgbClr val="0070C0"/>
                </a:solidFill>
              </a:rPr>
            </a:br>
            <a:r>
              <a:rPr lang="en-US" sz="2200" dirty="0">
                <a:solidFill>
                  <a:srgbClr val="0070C0"/>
                </a:solidFill>
              </a:rPr>
              <a:t>Senior Vice Provost for Student Success</a:t>
            </a:r>
            <a:br>
              <a:rPr lang="en-US" sz="2000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214B8-FAA0-465B-9968-FD047FD1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78679" y="6379029"/>
            <a:ext cx="3175347" cy="342247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Tuesday, May 7, 2024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66812E7-6B0F-AF45-87EF-C7A53121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5" y="517569"/>
            <a:ext cx="93714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C6F6328-DE65-284E-A69D-7CD47092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80" y="393225"/>
            <a:ext cx="10365703" cy="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F61DAE-DE4A-1347-8054-3A5FFA5FE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43" y="690925"/>
            <a:ext cx="3784006" cy="1964772"/>
          </a:xfrm>
          <a:prstGeom prst="rect">
            <a:avLst/>
          </a:prstGeom>
        </p:spPr>
      </p:pic>
      <p:pic>
        <p:nvPicPr>
          <p:cNvPr id="1026" name="Picture 2" descr="Top Photos of 2020 | University of Missouri - Kansas City">
            <a:extLst>
              <a:ext uri="{FF2B5EF4-FFF2-40B4-BE49-F238E27FC236}">
                <a16:creationId xmlns:a16="http://schemas.microsoft.com/office/drawing/2014/main" id="{C99C01F1-FE4D-1446-BDB0-815D6003E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434" y="374654"/>
            <a:ext cx="3780013" cy="2281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erson in a garment&#10;&#10;Description automatically generated with medium confidence">
            <a:extLst>
              <a:ext uri="{FF2B5EF4-FFF2-40B4-BE49-F238E27FC236}">
                <a16:creationId xmlns:a16="http://schemas.microsoft.com/office/drawing/2014/main" id="{DE2E0E3E-C6E7-8D48-B389-ABBB304CC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755" y="3950366"/>
            <a:ext cx="2969147" cy="2037937"/>
          </a:xfrm>
          <a:prstGeom prst="rect">
            <a:avLst/>
          </a:prstGeom>
        </p:spPr>
      </p:pic>
      <p:pic>
        <p:nvPicPr>
          <p:cNvPr id="7" name="Picture 6" descr="A group of hands forming a heart&#10;&#10;Description automatically generated">
            <a:extLst>
              <a:ext uri="{FF2B5EF4-FFF2-40B4-BE49-F238E27FC236}">
                <a16:creationId xmlns:a16="http://schemas.microsoft.com/office/drawing/2014/main" id="{87D11498-885F-6B1C-345C-F593B4711A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13986" y="3574200"/>
            <a:ext cx="2780376" cy="22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27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530226"/>
            <a:ext cx="8577072" cy="9937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Division of Student Success</a:t>
            </a:r>
            <a:endParaRPr lang="en-US" sz="3600" dirty="0">
              <a:solidFill>
                <a:srgbClr val="1F497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5FE502-DB9D-F146-8164-ED2C4FBF0B21}"/>
              </a:ext>
            </a:extLst>
          </p:cNvPr>
          <p:cNvSpPr txBox="1">
            <a:spLocks/>
          </p:cNvSpPr>
          <p:nvPr/>
        </p:nvSpPr>
        <p:spPr>
          <a:xfrm>
            <a:off x="1591437" y="262688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7DFD35-F0A0-6BCF-0B02-985DDD4F18F8}"/>
              </a:ext>
            </a:extLst>
          </p:cNvPr>
          <p:cNvSpPr txBox="1"/>
          <p:nvPr/>
        </p:nvSpPr>
        <p:spPr>
          <a:xfrm>
            <a:off x="791737" y="1405688"/>
            <a:ext cx="109839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/>
              <a:t>Enrollment Management: Admissions, Financial Aid, Registrar, UMKC Central, UMKC Connect</a:t>
            </a:r>
          </a:p>
          <a:p>
            <a:r>
              <a:rPr lang="en-US" sz="2100" dirty="0"/>
              <a:t>									</a:t>
            </a:r>
          </a:p>
          <a:p>
            <a:r>
              <a:rPr lang="en-US" sz="2100" b="1" dirty="0"/>
              <a:t>Roo Advising </a:t>
            </a:r>
            <a:r>
              <a:rPr lang="en-US" sz="2100" dirty="0"/>
              <a:t>(Academic Undergraduate Advising)</a:t>
            </a:r>
          </a:p>
          <a:p>
            <a:endParaRPr lang="en-US" sz="2100" dirty="0"/>
          </a:p>
          <a:p>
            <a:r>
              <a:rPr lang="en-US" sz="2100" b="1" dirty="0"/>
              <a:t>Academic Support and Mentoring </a:t>
            </a:r>
            <a:r>
              <a:rPr lang="en-US" sz="2100" dirty="0"/>
              <a:t>(Supplemental Instruction, Tutoring, Writing Studio, Summer Bridge, First Gen Roo Scholars)</a:t>
            </a:r>
          </a:p>
          <a:p>
            <a:endParaRPr lang="en-US" sz="2100" dirty="0"/>
          </a:p>
          <a:p>
            <a:r>
              <a:rPr lang="en-US" sz="2100" b="1" dirty="0"/>
              <a:t>Career Services </a:t>
            </a:r>
          </a:p>
          <a:p>
            <a:endParaRPr lang="en-US" sz="2100" dirty="0"/>
          </a:p>
          <a:p>
            <a:r>
              <a:rPr lang="en-US" sz="2100" b="1" dirty="0"/>
              <a:t>Professional Career Escalators </a:t>
            </a:r>
          </a:p>
          <a:p>
            <a:endParaRPr lang="en-US" sz="2100" dirty="0"/>
          </a:p>
          <a:p>
            <a:r>
              <a:rPr lang="en-US" sz="2100" b="1" dirty="0"/>
              <a:t>KC Scholars (n=543) and Bloch Scholars (n=143) 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362F9E0-7870-7603-9427-A708D87CE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677" b="-7677"/>
          <a:stretch/>
        </p:blipFill>
        <p:spPr>
          <a:xfrm>
            <a:off x="6266987" y="3206006"/>
            <a:ext cx="4868836" cy="350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0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89C0EB-6A06-471E-8F00-E438863FE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6522"/>
            <a:ext cx="10972800" cy="1362177"/>
          </a:xfrm>
        </p:spPr>
        <p:txBody>
          <a:bodyPr>
            <a:normAutofit fontScale="90000"/>
          </a:bodyPr>
          <a:lstStyle/>
          <a:p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6000" dirty="0">
                <a:solidFill>
                  <a:schemeClr val="tx2"/>
                </a:solidFill>
              </a:rPr>
            </a:br>
            <a:br>
              <a:rPr lang="en-US" sz="2000" dirty="0"/>
            </a:br>
            <a:br>
              <a:rPr lang="en-US" dirty="0"/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62E6-1B28-1343-8A14-3BDB56E468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999" y="1879746"/>
            <a:ext cx="5384800" cy="42464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Doug Swink</a:t>
            </a:r>
            <a:b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Assistant Vice Provost of Enrollment Management </a:t>
            </a:r>
          </a:p>
          <a:p>
            <a:pPr marL="0" indent="0">
              <a:buNone/>
            </a:pPr>
            <a:b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Elora Thomas</a:t>
            </a:r>
            <a:b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Director of Admissions</a:t>
            </a:r>
          </a:p>
          <a:p>
            <a:pPr marL="0" indent="0">
              <a:buNone/>
            </a:pPr>
            <a:b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Scott Young</a:t>
            </a:r>
            <a:b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Director of Financial Aid and Scholarships</a:t>
            </a:r>
          </a:p>
          <a:p>
            <a:pPr marL="0" indent="0">
              <a:buNone/>
            </a:pPr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	Amy Cole </a:t>
            </a:r>
          </a:p>
          <a:p>
            <a:pPr marL="0" indent="0">
              <a:buNone/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Director of Registrar’s Office </a:t>
            </a:r>
          </a:p>
          <a:p>
            <a:pPr marL="0" indent="0">
              <a:buNone/>
            </a:pPr>
            <a:endParaRPr lang="en-US" sz="4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	Amber Daugherty </a:t>
            </a:r>
          </a:p>
          <a:p>
            <a:pPr marL="0" indent="0">
              <a:buNone/>
            </a:pPr>
            <a:r>
              <a:rPr lang="en-US" sz="4300" dirty="0">
                <a:latin typeface="Calibri" panose="020F0502020204030204" pitchFamily="34" charset="0"/>
                <a:cs typeface="Calibri" panose="020F0502020204030204" pitchFamily="34" charset="0"/>
              </a:rPr>
              <a:t>	Director of UMKC Central </a:t>
            </a:r>
          </a:p>
          <a:p>
            <a:pPr marL="0" indent="0">
              <a:buNone/>
            </a:pPr>
            <a:endParaRPr lang="en-US" sz="4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	Michelle Pellegrino</a:t>
            </a:r>
          </a:p>
          <a:p>
            <a:pPr marL="0" indent="0">
              <a:buNone/>
            </a:pPr>
            <a:r>
              <a:rPr lang="en-US" sz="43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43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Student Retention Technology Specialist/Starfish Administrator</a:t>
            </a:r>
            <a:endParaRPr lang="en-US" sz="43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000" b="1" dirty="0"/>
              <a:t>	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E59C4-3640-F449-9312-4124AE746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79746"/>
            <a:ext cx="5384800" cy="424641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b="1" dirty="0"/>
              <a:t>Tammy Welchert</a:t>
            </a:r>
            <a:br>
              <a:rPr lang="en-US" sz="4300" dirty="0"/>
            </a:br>
            <a:r>
              <a:rPr lang="en-US" sz="4300" dirty="0"/>
              <a:t>Director of Roo Advising</a:t>
            </a:r>
          </a:p>
          <a:p>
            <a:pPr marL="0" indent="0">
              <a:buNone/>
            </a:pPr>
            <a:endParaRPr lang="en-US" sz="4300" b="1" dirty="0"/>
          </a:p>
          <a:p>
            <a:pPr marL="0" indent="0">
              <a:buNone/>
            </a:pPr>
            <a:r>
              <a:rPr lang="en-US" sz="4300" b="1" dirty="0"/>
              <a:t>Jessica Brooks</a:t>
            </a:r>
            <a:br>
              <a:rPr lang="en-US" sz="4300" dirty="0"/>
            </a:br>
            <a:r>
              <a:rPr lang="en-US" sz="4300" dirty="0"/>
              <a:t>Director of Academic Support and Mentoring (ASM)</a:t>
            </a:r>
          </a:p>
          <a:p>
            <a:pPr marL="0" indent="0">
              <a:buNone/>
            </a:pPr>
            <a:br>
              <a:rPr lang="en-US" sz="4300" b="1" dirty="0"/>
            </a:br>
            <a:r>
              <a:rPr lang="en-US" sz="4300" b="1" dirty="0"/>
              <a:t>Davlon Miller</a:t>
            </a:r>
            <a:br>
              <a:rPr lang="en-US" sz="4300" dirty="0"/>
            </a:br>
            <a:r>
              <a:rPr lang="en-US" sz="4300" dirty="0"/>
              <a:t>Director of Career Services </a:t>
            </a:r>
          </a:p>
          <a:p>
            <a:pPr marL="0" indent="0">
              <a:buNone/>
            </a:pPr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Mako Miller</a:t>
            </a:r>
            <a:br>
              <a:rPr lang="en-US" sz="4300" dirty="0"/>
            </a:br>
            <a:r>
              <a:rPr lang="en-US" sz="4300" dirty="0"/>
              <a:t>Director of Professional Career Escalators Program</a:t>
            </a:r>
          </a:p>
          <a:p>
            <a:pPr marL="0" indent="0">
              <a:buNone/>
            </a:pPr>
            <a:endParaRPr lang="en-US" sz="4300" b="1" dirty="0"/>
          </a:p>
          <a:p>
            <a:pPr marL="0" indent="0">
              <a:buNone/>
            </a:pPr>
            <a:r>
              <a:rPr lang="en-US" sz="4300" b="1" dirty="0"/>
              <a:t>N’ninah Freelon</a:t>
            </a:r>
          </a:p>
          <a:p>
            <a:pPr marL="0" indent="0">
              <a:buNone/>
            </a:pPr>
            <a:r>
              <a:rPr lang="en-US" sz="4300" dirty="0"/>
              <a:t>Director of KC Scholars Program </a:t>
            </a:r>
          </a:p>
          <a:p>
            <a:endParaRPr lang="en-US" sz="4300" dirty="0"/>
          </a:p>
          <a:p>
            <a:pPr marL="0" indent="0">
              <a:buNone/>
            </a:pPr>
            <a:r>
              <a:rPr lang="en-US" sz="4300" b="1" dirty="0"/>
              <a:t>Marge Wight</a:t>
            </a:r>
          </a:p>
          <a:p>
            <a:pPr marL="0" indent="0">
              <a:buNone/>
            </a:pPr>
            <a:r>
              <a:rPr lang="en-US" sz="4300" dirty="0"/>
              <a:t>Director of Bloch Scholars Program </a:t>
            </a:r>
          </a:p>
          <a:p>
            <a:endParaRPr 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66812E7-6B0F-AF45-87EF-C7A531216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755" y="517569"/>
            <a:ext cx="93714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1C6F6328-DE65-284E-A69D-7CD47092E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7980" y="393225"/>
            <a:ext cx="10365703" cy="4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088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752" y="530226"/>
            <a:ext cx="8577072" cy="993774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1F497D"/>
                </a:solidFill>
              </a:rPr>
              <a:t>STAT: Student Success Action Team</a:t>
            </a:r>
            <a:endParaRPr lang="en-US" sz="3600" b="1" dirty="0">
              <a:solidFill>
                <a:srgbClr val="1F497D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5FE502-DB9D-F146-8164-ED2C4FBF0B21}"/>
              </a:ext>
            </a:extLst>
          </p:cNvPr>
          <p:cNvSpPr txBox="1">
            <a:spLocks/>
          </p:cNvSpPr>
          <p:nvPr/>
        </p:nvSpPr>
        <p:spPr>
          <a:xfrm>
            <a:off x="1591437" y="262688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5F1F5-DD7D-BFE8-6DA9-374D6C7B0043}"/>
              </a:ext>
            </a:extLst>
          </p:cNvPr>
          <p:cNvSpPr txBox="1"/>
          <p:nvPr/>
        </p:nvSpPr>
        <p:spPr>
          <a:xfrm>
            <a:off x="1025912" y="1564124"/>
            <a:ext cx="102145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kern="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cross-campus collaboration to improve the rates at which we enroll, retain, and graduate underrepresented students (race/ethnicity, gender, Pell status, first gen)</a:t>
            </a:r>
          </a:p>
          <a:p>
            <a:endParaRPr lang="en-US" sz="2400" i="1" kern="10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kern="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Address achievement gaps and improve student success metrics </a:t>
            </a:r>
          </a:p>
          <a:p>
            <a:endParaRPr lang="en-US" sz="2400" i="1" kern="10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kern="100" dirty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Supports Pillars 1 and 4 of UMKC’s Strategic Plan</a:t>
            </a:r>
          </a:p>
          <a:p>
            <a:endParaRPr lang="en-US" sz="2400" i="1" kern="100" dirty="0">
              <a:solidFill>
                <a:srgbClr val="333333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kern="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…a key duty of the university should be to ensure that</a:t>
            </a:r>
          </a:p>
          <a:p>
            <a:r>
              <a:rPr lang="en-US" sz="2400" i="1" kern="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students who arrive at college with fewer educational, </a:t>
            </a:r>
          </a:p>
          <a:p>
            <a:r>
              <a:rPr lang="en-US" sz="2400" i="1" kern="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social, or financial resources are equipped to succeed </a:t>
            </a:r>
          </a:p>
          <a:p>
            <a:r>
              <a:rPr lang="en-US" sz="2400" i="1" kern="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 the same rate as their peers </a:t>
            </a:r>
          </a:p>
          <a:p>
            <a:r>
              <a:rPr lang="en-US" sz="2000" i="1" kern="1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https://wac.colostate.edu/docs/books/boyer2030/report.pdf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en-US" sz="2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2400" i="1" kern="100" dirty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400" i="1" kern="1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276668-B098-E37B-CB52-441392010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3477" y="3189249"/>
            <a:ext cx="3824123" cy="254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49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56" y="362414"/>
            <a:ext cx="9889066" cy="88483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STAT: Fall 2020-May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A43DFA-9841-CD78-EC3B-80B814144AAC}"/>
              </a:ext>
            </a:extLst>
          </p:cNvPr>
          <p:cNvSpPr txBox="1"/>
          <p:nvPr/>
        </p:nvSpPr>
        <p:spPr>
          <a:xfrm>
            <a:off x="702527" y="1103971"/>
            <a:ext cx="10705172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Post Secondary Equity Network </a:t>
            </a:r>
            <a:r>
              <a:rPr lang="en-US" sz="2000" dirty="0"/>
              <a:t>(PEN, now part of MOCAN): Nov. 2019, over 20 MO colleges and universities advancing equity-minded strategies, supports institutional equity plans, build DEI leadership capacity of higher ed professionals, support alignment between college and career</a:t>
            </a:r>
          </a:p>
          <a:p>
            <a:endParaRPr lang="en-US" sz="2000" dirty="0"/>
          </a:p>
          <a:p>
            <a:r>
              <a:rPr lang="en-US" sz="2000" b="1" dirty="0"/>
              <a:t>UMKC Student Affairs Student Listening Sessions: </a:t>
            </a:r>
            <a:r>
              <a:rPr lang="en-US" sz="2000" dirty="0"/>
              <a:t>Summer 2020, guided work addressing student social, academic, and financial challenges</a:t>
            </a:r>
          </a:p>
          <a:p>
            <a:endParaRPr lang="en-US" sz="2000" dirty="0"/>
          </a:p>
          <a:p>
            <a:r>
              <a:rPr lang="en-US" sz="2000" b="1" dirty="0"/>
              <a:t>Subcommittees: </a:t>
            </a:r>
            <a:r>
              <a:rPr lang="en-US" sz="2000" dirty="0"/>
              <a:t>Recruitment/Affordability, Sense of Belonging, Faculty Engagement, Staff/Advising</a:t>
            </a:r>
          </a:p>
          <a:p>
            <a:endParaRPr lang="en-US" sz="2000" dirty="0"/>
          </a:p>
          <a:p>
            <a:r>
              <a:rPr lang="en-US" sz="2000" b="1" dirty="0"/>
              <a:t>Initiatives: </a:t>
            </a:r>
            <a:r>
              <a:rPr lang="en-US" sz="2000" dirty="0"/>
              <a:t>Financial Wellness Center, Center for Transfer Students and Adult Learners, Food Insecurity/Basic Needs, Micro grants for near completers, Roo Connection (student newsletter), First Gen Roo Scholars expansion, Early College Academy/KCPS and NKC Partnerships, Roo Advising (trainings, Getting to Know You appts., Inclusive Advising, targeted outreach), Men of Color Academy </a:t>
            </a:r>
          </a:p>
          <a:p>
            <a:endParaRPr lang="en-US" sz="2000" dirty="0"/>
          </a:p>
          <a:p>
            <a:r>
              <a:rPr lang="en-US" sz="2000" b="1" dirty="0"/>
              <a:t>Two MSLF Grants: </a:t>
            </a:r>
            <a:r>
              <a:rPr lang="en-US" sz="2000" dirty="0"/>
              <a:t>Equity Minded Workshops, Minority Male Initiatives, Faculty Inclusive Curricula Program, Early Career Summit, Adult Learner Student Stipends, Professional Career Escalators</a:t>
            </a:r>
          </a:p>
          <a:p>
            <a:endParaRPr lang="en-US" sz="21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1860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56" y="546410"/>
            <a:ext cx="9889066" cy="97015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          STAT 2.0: Fall 2022-Present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A1A6A-BD2A-7F4A-9508-19C01B59EADC}"/>
              </a:ext>
            </a:extLst>
          </p:cNvPr>
          <p:cNvSpPr txBox="1"/>
          <p:nvPr/>
        </p:nvSpPr>
        <p:spPr>
          <a:xfrm>
            <a:off x="1037062" y="1048215"/>
            <a:ext cx="10277845" cy="1051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C1D35-F446-DC52-4724-569EAC2D5611}"/>
              </a:ext>
            </a:extLst>
          </p:cNvPr>
          <p:cNvSpPr txBox="1"/>
          <p:nvPr/>
        </p:nvSpPr>
        <p:spPr>
          <a:xfrm>
            <a:off x="877093" y="1689410"/>
            <a:ext cx="1043781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b="1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Initiatives: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Retention program coordination and outreach</a:t>
            </a:r>
          </a:p>
          <a:p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Implementation of Starfish Analytics</a:t>
            </a:r>
          </a:p>
          <a:p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Discussions on how we will use Analytics and planning for targeted outreach</a:t>
            </a:r>
          </a:p>
          <a:p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Faculty engagement (use of Canvas, gradebook, UMKC Connect flags and kudos)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Exploring Graduation Help Desk with near completion grants (expansion of micro grants)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Implemented new scholarship reinstatement policy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Pilots on support for provisional admits and students on academic recovery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Added Campus ESP for current students’ families/supporters</a:t>
            </a:r>
          </a:p>
          <a:p>
            <a:r>
              <a:rPr lang="en-US" sz="2200" kern="1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Childcare survey, exploring funding for childcare grants</a:t>
            </a:r>
          </a:p>
          <a:p>
            <a:r>
              <a:rPr lang="en-US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Student satisfaction surveys in Roo Advising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12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56" y="362414"/>
            <a:ext cx="9889066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NISS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FA1A6A-BD2A-7F4A-9508-19C01B59EADC}"/>
              </a:ext>
            </a:extLst>
          </p:cNvPr>
          <p:cNvSpPr txBox="1"/>
          <p:nvPr/>
        </p:nvSpPr>
        <p:spPr>
          <a:xfrm>
            <a:off x="899669" y="1505414"/>
            <a:ext cx="104152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br>
              <a:rPr lang="en-US" sz="20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</a:rPr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 descr="A person in a garment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FDD7C7B0-DEEA-4C9E-9488-F208688BA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9731" y="405855"/>
            <a:ext cx="3147369" cy="2189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EC86AF-C89B-7521-C62B-520198850346}"/>
              </a:ext>
            </a:extLst>
          </p:cNvPr>
          <p:cNvSpPr txBox="1"/>
          <p:nvPr/>
        </p:nvSpPr>
        <p:spPr>
          <a:xfrm>
            <a:off x="691376" y="1636753"/>
            <a:ext cx="1091704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with the </a:t>
            </a:r>
            <a:r>
              <a:rPr lang="en-US" sz="21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National Institute of Student Success 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Georgia State</a:t>
            </a:r>
          </a:p>
          <a:p>
            <a:pPr>
              <a:lnSpc>
                <a:spcPct val="150000"/>
              </a:lnSpc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Systematically redesigning student services to improve student outcomes</a:t>
            </a:r>
          </a:p>
          <a:p>
            <a:pPr>
              <a:lnSpc>
                <a:spcPct val="150000"/>
              </a:lnSpc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and resolve institutional barriers (policies and practices) to equity and college completion</a:t>
            </a:r>
            <a:endParaRPr lang="en-US" sz="2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1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iagnostic process to identify our strengths and existing challenges that hinder student success</a:t>
            </a:r>
          </a:p>
          <a:p>
            <a:pPr>
              <a:lnSpc>
                <a:spcPct val="150000"/>
              </a:lnSpc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“playbook” detailing recommendations and specific steps to address barriers to completion</a:t>
            </a:r>
          </a:p>
          <a:p>
            <a:pPr>
              <a:lnSpc>
                <a:spcPct val="150000"/>
              </a:lnSpc>
            </a:pPr>
            <a:r>
              <a:rPr lang="en-US" sz="2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Implementation beginning this summer with goal of creating equitable student success outcomes</a:t>
            </a:r>
          </a:p>
          <a:p>
            <a:endParaRPr lang="en-US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100" dirty="0"/>
              <a:t>Four areas of focus: </a:t>
            </a:r>
            <a:r>
              <a:rPr lang="en-US" sz="21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Data, Student Communication, Career Services, Program Curriculum/Courses (Degree maps, DFW rates, Academic advising, Course offerings)</a:t>
            </a:r>
          </a:p>
          <a:p>
            <a:endParaRPr lang="en-US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93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2756" y="546410"/>
            <a:ext cx="9889066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Student Success at UMKC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AC1D35-F446-DC52-4724-569EAC2D5611}"/>
              </a:ext>
            </a:extLst>
          </p:cNvPr>
          <p:cNvSpPr txBox="1"/>
          <p:nvPr/>
        </p:nvSpPr>
        <p:spPr>
          <a:xfrm>
            <a:off x="877093" y="1689410"/>
            <a:ext cx="10437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kumimoji="0" lang="en-US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F23DC8-E44C-3507-B504-5BD1195EE10C}"/>
              </a:ext>
            </a:extLst>
          </p:cNvPr>
          <p:cNvSpPr txBox="1"/>
          <p:nvPr/>
        </p:nvSpPr>
        <p:spPr>
          <a:xfrm>
            <a:off x="646771" y="1550019"/>
            <a:ext cx="1090589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Culture of care, meet students where they are, foster growth mindset and culture of learning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Holistically address all barriers to student success, including non-academic factors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Promote culture where students actively seek help, share challenges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User-centered, case management approach, more like health-care systems, refer to expert</a:t>
            </a:r>
            <a:endParaRPr lang="en-US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Working toward physical centralization of student services to increase visibility and accessibility </a:t>
            </a:r>
            <a:endParaRPr lang="en-US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144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7464" y="104251"/>
            <a:ext cx="8577072" cy="156843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F497D"/>
                </a:solidFill>
              </a:rPr>
              <a:t>Faculty Supporting Student Success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0474BF6-6EB6-48F4-88A3-6B4C2C7F05E4}"/>
              </a:ext>
            </a:extLst>
          </p:cNvPr>
          <p:cNvSpPr txBox="1">
            <a:spLocks/>
          </p:cNvSpPr>
          <p:nvPr/>
        </p:nvSpPr>
        <p:spPr>
          <a:xfrm>
            <a:off x="1591437" y="104251"/>
            <a:ext cx="90091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2" descr="Image">
            <a:extLst>
              <a:ext uri="{FF2B5EF4-FFF2-40B4-BE49-F238E27FC236}">
                <a16:creationId xmlns:a16="http://schemas.microsoft.com/office/drawing/2014/main" id="{9866EEC7-B2D2-F34B-8AC2-C0D8A47C84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7625" y="5633782"/>
            <a:ext cx="1654698" cy="150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00FCD1-9146-3E78-DDFD-1C455BD61A83}"/>
              </a:ext>
            </a:extLst>
          </p:cNvPr>
          <p:cNvSpPr txBox="1"/>
          <p:nvPr/>
        </p:nvSpPr>
        <p:spPr>
          <a:xfrm>
            <a:off x="1070517" y="1449659"/>
            <a:ext cx="1002494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Onboarding Students to the Purpose/Mission of Higher 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Learning, transforming one’s mind, long term benefits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R="0" lvl="0"/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Improve Faculty Knowledge of and Referrals to Campus Student Support </a:t>
            </a:r>
            <a:r>
              <a:rPr lang="en-US" sz="2000" b="1" dirty="0">
                <a:solidFill>
                  <a:srgbClr val="000000"/>
                </a:solidFill>
                <a:ea typeface="Times New Roman" panose="02020603050405020304" pitchFamily="18" charset="0"/>
              </a:rPr>
              <a:t>S</a:t>
            </a:r>
            <a:r>
              <a:rPr lang="en-US" sz="20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ervices  </a:t>
            </a:r>
          </a:p>
          <a:p>
            <a:pPr marR="0" lvl="0"/>
            <a:endParaRPr lang="en-US" sz="2000" b="1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 and Communicate Plan for Struggling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many opportunities for assessment of learning and feedback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black"/>
                </a:solidFill>
                <a:latin typeface="Calibri"/>
              </a:rPr>
              <a:t>Use Campus Tools </a:t>
            </a:r>
          </a:p>
          <a:p>
            <a:pPr marR="0" lvl="0" fontAlgn="ctr">
              <a:spcBef>
                <a:spcPts val="0"/>
              </a:spcBef>
              <a:spcAft>
                <a:spcPts val="0"/>
              </a:spcAft>
              <a:buSzPts val="1000"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Canvas, Gradebook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, UMKC Connect, Act on high DFW courses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Focus on Preparing Students for Careers/Professions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Career embedded in courses/degree programs,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building networks, developing robust resumes through campus involvement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6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54950</TotalTime>
  <Words>895</Words>
  <Application>Microsoft Macintosh PowerPoint</Application>
  <PresentationFormat>Widescreen</PresentationFormat>
  <Paragraphs>126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Roboto</vt:lpstr>
      <vt:lpstr>Office Theme</vt:lpstr>
      <vt:lpstr>    Division of Student Success: Collaborating with Faculty   Kristi Holsinger, Ph.D. Senior Vice Provost for Student Success </vt:lpstr>
      <vt:lpstr>Division of Student Success</vt:lpstr>
      <vt:lpstr>        </vt:lpstr>
      <vt:lpstr>STAT: Student Success Action Team</vt:lpstr>
      <vt:lpstr>STAT: Fall 2020-May 2022</vt:lpstr>
      <vt:lpstr>          STAT 2.0: Fall 2022-Present</vt:lpstr>
      <vt:lpstr>NISS</vt:lpstr>
      <vt:lpstr>Student Success at UMKC</vt:lpstr>
      <vt:lpstr>Faculty Supporting Student Success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WORKSHOP</dc:title>
  <dc:creator>UMKC Faculty and Staff</dc:creator>
  <cp:lastModifiedBy>Shiu, Anthony S.</cp:lastModifiedBy>
  <cp:revision>339</cp:revision>
  <cp:lastPrinted>2024-04-24T14:45:52Z</cp:lastPrinted>
  <dcterms:created xsi:type="dcterms:W3CDTF">2017-06-05T16:29:35Z</dcterms:created>
  <dcterms:modified xsi:type="dcterms:W3CDTF">2024-05-07T16:40:48Z</dcterms:modified>
</cp:coreProperties>
</file>